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10287000" cx="18288000"/>
  <p:notesSz cx="6858000" cy="9144000"/>
  <p:embeddedFontLst>
    <p:embeddedFont>
      <p:font typeface="Montserrat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7" roundtripDataSignature="AMtx7mgHDMtNzdAZbRh9whNLAxkdb39S4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Montserrat-regular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7" Type="http://customschemas.google.com/relationships/presentationmetadata" Target="metadata"/><Relationship Id="rId16" Type="http://schemas.openxmlformats.org/officeDocument/2006/relationships/font" Target="fonts/Montserra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1.png>
</file>

<file path=ppt/media/image15.png>
</file>

<file path=ppt/media/image16.png>
</file>

<file path=ppt/media/image19.png>
</file>

<file path=ppt/media/image2.png>
</file>

<file path=ppt/media/image3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 txBox="1"/>
          <p:nvPr>
            <p:ph idx="3"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" name="Google Shape;6;n"/>
          <p:cNvSpPr txBox="1"/>
          <p:nvPr>
            <p:ph idx="10"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400" u="none" cap="none" strike="noStrike"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400" u="none" cap="none" strike="noStrike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:notes"/>
          <p:cNvSpPr/>
          <p:nvPr/>
        </p:nvSpPr>
        <p:spPr>
          <a:xfrm>
            <a:off x="0" y="0"/>
            <a:ext cx="3961440" cy="3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1:notes"/>
          <p:cNvSpPr/>
          <p:nvPr/>
        </p:nvSpPr>
        <p:spPr>
          <a:xfrm>
            <a:off x="5180040" y="0"/>
            <a:ext cx="3961440" cy="34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6. 12. 2021</a:t>
            </a:r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:notes"/>
          <p:cNvSpPr/>
          <p:nvPr>
            <p:ph idx="2" type="sldImg"/>
          </p:nvPr>
        </p:nvSpPr>
        <p:spPr>
          <a:xfrm>
            <a:off x="2290680" y="512640"/>
            <a:ext cx="4561560" cy="256608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4" name="Google Shape;64;p1:notes"/>
          <p:cNvSpPr txBox="1"/>
          <p:nvPr>
            <p:ph idx="1" type="body"/>
          </p:nvPr>
        </p:nvSpPr>
        <p:spPr>
          <a:xfrm>
            <a:off x="914400" y="3251160"/>
            <a:ext cx="7314120" cy="30801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215280" lvl="0" marL="2160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pt-BR" sz="2000" strike="noStrike">
                <a:latin typeface="Arial"/>
                <a:ea typeface="Arial"/>
                <a:cs typeface="Arial"/>
                <a:sym typeface="Arial"/>
              </a:rPr>
              <a:t>Sugestão de música de lobby enquanto espera o início da apresentação: https://youtu.be/mdFudLPyqng (Jesuralema - tema do Ecossistema Ânima)</a:t>
            </a:r>
            <a:endParaRPr b="0" sz="20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:notes"/>
          <p:cNvSpPr/>
          <p:nvPr/>
        </p:nvSpPr>
        <p:spPr>
          <a:xfrm>
            <a:off x="0" y="6502320"/>
            <a:ext cx="3961440" cy="34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:notes"/>
          <p:cNvSpPr/>
          <p:nvPr/>
        </p:nvSpPr>
        <p:spPr>
          <a:xfrm>
            <a:off x="5180040" y="6502320"/>
            <a:ext cx="3961440" cy="34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000" lIns="90000" spcFirstLastPara="1" rIns="90000" wrap="square" tIns="450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pt-BR" sz="1200" u="none" cap="none" strike="noStrike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0" sz="1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2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360c995c69_0_14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g1360c995c69_0_14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9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0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0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1:notes"/>
          <p:cNvSpPr txBox="1"/>
          <p:nvPr>
            <p:ph idx="1"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p11:notes"/>
          <p:cNvSpPr/>
          <p:nvPr>
            <p:ph idx="2" type="sldImg"/>
          </p:nvPr>
        </p:nvSpPr>
        <p:spPr>
          <a:xfrm>
            <a:off x="216000" y="812520"/>
            <a:ext cx="7127280" cy="400896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360c995dad_1_62:notes"/>
          <p:cNvSpPr txBox="1"/>
          <p:nvPr>
            <p:ph idx="1" type="body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1360c995dad_1_62:notes"/>
          <p:cNvSpPr/>
          <p:nvPr>
            <p:ph idx="2" type="sldImg"/>
          </p:nvPr>
        </p:nvSpPr>
        <p:spPr>
          <a:xfrm>
            <a:off x="216000" y="812520"/>
            <a:ext cx="7127400" cy="4008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6"/>
          <p:cNvSpPr txBox="1"/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26"/>
          <p:cNvSpPr txBox="1"/>
          <p:nvPr>
            <p:ph idx="1" type="body"/>
          </p:nvPr>
        </p:nvSpPr>
        <p:spPr>
          <a:xfrm>
            <a:off x="914400" y="2406960"/>
            <a:ext cx="1645884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26"/>
          <p:cNvSpPr txBox="1"/>
          <p:nvPr>
            <p:ph idx="2"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7"/>
          <p:cNvSpPr txBox="1"/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27"/>
          <p:cNvSpPr txBox="1"/>
          <p:nvPr>
            <p:ph idx="1"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27"/>
          <p:cNvSpPr txBox="1"/>
          <p:nvPr>
            <p:ph idx="2"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7"/>
          <p:cNvSpPr txBox="1"/>
          <p:nvPr>
            <p:ph idx="3"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27"/>
          <p:cNvSpPr txBox="1"/>
          <p:nvPr>
            <p:ph idx="4"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28"/>
          <p:cNvSpPr txBox="1"/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8"/>
          <p:cNvSpPr txBox="1"/>
          <p:nvPr>
            <p:ph idx="1" type="body"/>
          </p:nvPr>
        </p:nvSpPr>
        <p:spPr>
          <a:xfrm>
            <a:off x="914400" y="2406960"/>
            <a:ext cx="529956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8"/>
          <p:cNvSpPr txBox="1"/>
          <p:nvPr>
            <p:ph idx="2" type="body"/>
          </p:nvPr>
        </p:nvSpPr>
        <p:spPr>
          <a:xfrm>
            <a:off x="6479280" y="2406960"/>
            <a:ext cx="529956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8"/>
          <p:cNvSpPr txBox="1"/>
          <p:nvPr>
            <p:ph idx="3" type="body"/>
          </p:nvPr>
        </p:nvSpPr>
        <p:spPr>
          <a:xfrm>
            <a:off x="12044160" y="2406960"/>
            <a:ext cx="529956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8"/>
          <p:cNvSpPr txBox="1"/>
          <p:nvPr>
            <p:ph idx="4" type="body"/>
          </p:nvPr>
        </p:nvSpPr>
        <p:spPr>
          <a:xfrm>
            <a:off x="914400" y="5523120"/>
            <a:ext cx="529956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28"/>
          <p:cNvSpPr txBox="1"/>
          <p:nvPr>
            <p:ph idx="5" type="body"/>
          </p:nvPr>
        </p:nvSpPr>
        <p:spPr>
          <a:xfrm>
            <a:off x="6479280" y="5523120"/>
            <a:ext cx="529956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8"/>
          <p:cNvSpPr txBox="1"/>
          <p:nvPr>
            <p:ph idx="6" type="body"/>
          </p:nvPr>
        </p:nvSpPr>
        <p:spPr>
          <a:xfrm>
            <a:off x="12044160" y="5523120"/>
            <a:ext cx="529956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8"/>
          <p:cNvSpPr txBox="1"/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8"/>
          <p:cNvSpPr txBox="1"/>
          <p:nvPr>
            <p:ph idx="1" type="subTitle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19"/>
          <p:cNvSpPr txBox="1"/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9"/>
          <p:cNvSpPr txBox="1"/>
          <p:nvPr>
            <p:ph idx="1"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0"/>
          <p:cNvSpPr txBox="1"/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0"/>
          <p:cNvSpPr txBox="1"/>
          <p:nvPr>
            <p:ph idx="1"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0"/>
          <p:cNvSpPr txBox="1"/>
          <p:nvPr>
            <p:ph idx="2"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1"/>
          <p:cNvSpPr txBox="1"/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22"/>
          <p:cNvSpPr txBox="1"/>
          <p:nvPr>
            <p:ph idx="1" type="subTitle"/>
          </p:nvPr>
        </p:nvSpPr>
        <p:spPr>
          <a:xfrm>
            <a:off x="914400" y="410400"/>
            <a:ext cx="16458840" cy="796284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/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3"/>
          <p:cNvSpPr txBox="1"/>
          <p:nvPr>
            <p:ph idx="1"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3"/>
          <p:cNvSpPr txBox="1"/>
          <p:nvPr>
            <p:ph idx="2" type="body"/>
          </p:nvPr>
        </p:nvSpPr>
        <p:spPr>
          <a:xfrm>
            <a:off x="9348120" y="2406960"/>
            <a:ext cx="8031600" cy="596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3"/>
          <p:cNvSpPr txBox="1"/>
          <p:nvPr>
            <p:ph idx="3" type="body"/>
          </p:nvPr>
        </p:nvSpPr>
        <p:spPr>
          <a:xfrm>
            <a:off x="914400" y="5523120"/>
            <a:ext cx="803160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4"/>
          <p:cNvSpPr txBox="1"/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4"/>
          <p:cNvSpPr txBox="1"/>
          <p:nvPr>
            <p:ph idx="1" type="body"/>
          </p:nvPr>
        </p:nvSpPr>
        <p:spPr>
          <a:xfrm>
            <a:off x="914400" y="2406960"/>
            <a:ext cx="8031600" cy="596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24"/>
          <p:cNvSpPr txBox="1"/>
          <p:nvPr>
            <p:ph idx="2"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4"/>
          <p:cNvSpPr txBox="1"/>
          <p:nvPr>
            <p:ph idx="3" type="body"/>
          </p:nvPr>
        </p:nvSpPr>
        <p:spPr>
          <a:xfrm>
            <a:off x="9348120" y="5523120"/>
            <a:ext cx="803160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5"/>
          <p:cNvSpPr txBox="1"/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25"/>
          <p:cNvSpPr txBox="1"/>
          <p:nvPr>
            <p:ph idx="1" type="body"/>
          </p:nvPr>
        </p:nvSpPr>
        <p:spPr>
          <a:xfrm>
            <a:off x="914400" y="2406960"/>
            <a:ext cx="803160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25"/>
          <p:cNvSpPr txBox="1"/>
          <p:nvPr>
            <p:ph idx="2" type="body"/>
          </p:nvPr>
        </p:nvSpPr>
        <p:spPr>
          <a:xfrm>
            <a:off x="9348120" y="2406960"/>
            <a:ext cx="803160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5"/>
          <p:cNvSpPr txBox="1"/>
          <p:nvPr>
            <p:ph idx="3" type="body"/>
          </p:nvPr>
        </p:nvSpPr>
        <p:spPr>
          <a:xfrm>
            <a:off x="914400" y="5523120"/>
            <a:ext cx="16458840" cy="28454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/>
          <p:nvPr>
            <p:ph type="title"/>
          </p:nvPr>
        </p:nvSpPr>
        <p:spPr>
          <a:xfrm>
            <a:off x="914400" y="410400"/>
            <a:ext cx="16458840" cy="17175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1" name="Google Shape;11;p14"/>
          <p:cNvSpPr txBox="1"/>
          <p:nvPr>
            <p:ph idx="1" type="body"/>
          </p:nvPr>
        </p:nvSpPr>
        <p:spPr>
          <a:xfrm>
            <a:off x="914400" y="2406960"/>
            <a:ext cx="16458840" cy="59659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2.png"/><Relationship Id="rId7" Type="http://schemas.openxmlformats.org/officeDocument/2006/relationships/image" Target="../media/image5.png"/><Relationship Id="rId8" Type="http://schemas.openxmlformats.org/officeDocument/2006/relationships/hyperlink" Target="http://linkedin.com/in/marelso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Relationship Id="rId4" Type="http://schemas.openxmlformats.org/officeDocument/2006/relationships/image" Target="../media/image11.png"/><Relationship Id="rId5" Type="http://schemas.openxmlformats.org/officeDocument/2006/relationships/image" Target="../media/image6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6" Type="http://schemas.openxmlformats.org/officeDocument/2006/relationships/image" Target="../media/image2.png"/><Relationship Id="rId7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pn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15.png"/><Relationship Id="rId7" Type="http://schemas.openxmlformats.org/officeDocument/2006/relationships/image" Target="../media/image5.png"/><Relationship Id="rId8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354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"/>
          <p:cNvPicPr preferRelativeResize="0"/>
          <p:nvPr/>
        </p:nvPicPr>
        <p:blipFill rotWithShape="1">
          <a:blip r:embed="rId3">
            <a:alphaModFix/>
          </a:blip>
          <a:srcRect b="1161" l="0" r="379" t="0"/>
          <a:stretch/>
        </p:blipFill>
        <p:spPr>
          <a:xfrm rot="1299000">
            <a:off x="12554640" y="4938840"/>
            <a:ext cx="6574320" cy="726768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4764000">
            <a:off x="12701520" y="-1330920"/>
            <a:ext cx="4942440" cy="572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5017200">
            <a:off x="8929800" y="221400"/>
            <a:ext cx="1810080" cy="171504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"/>
          <p:cNvSpPr/>
          <p:nvPr/>
        </p:nvSpPr>
        <p:spPr>
          <a:xfrm>
            <a:off x="14378300" y="7205525"/>
            <a:ext cx="3397250" cy="2349970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4694462" y="7343225"/>
            <a:ext cx="2764926" cy="2074575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"/>
          <p:cNvSpPr/>
          <p:nvPr/>
        </p:nvSpPr>
        <p:spPr>
          <a:xfrm>
            <a:off x="1148850" y="3968512"/>
            <a:ext cx="5016500" cy="2349970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09200" y="4730982"/>
            <a:ext cx="4495800" cy="9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"/>
          <p:cNvSpPr/>
          <p:nvPr/>
        </p:nvSpPr>
        <p:spPr>
          <a:xfrm>
            <a:off x="7454300" y="4653725"/>
            <a:ext cx="10235400" cy="11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66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000">
                <a:solidFill>
                  <a:srgbClr val="FFFFFF"/>
                </a:solidFill>
              </a:rPr>
              <a:t>Marcelo Klein Sousa Junior</a:t>
            </a:r>
            <a:endParaRPr b="0" i="0" sz="50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"/>
          <p:cNvSpPr/>
          <p:nvPr/>
        </p:nvSpPr>
        <p:spPr>
          <a:xfrm>
            <a:off x="2062000" y="9153925"/>
            <a:ext cx="49185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3662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000">
                <a:solidFill>
                  <a:schemeClr val="lt1"/>
                </a:solidFill>
                <a:uFill>
                  <a:noFill/>
                </a:uFill>
                <a:hlinkClick r:id="rId8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linkedin.com/in/marelso</a:t>
            </a:r>
            <a:endParaRPr b="1" i="0" sz="3000" cap="none" strike="noStrike">
              <a:solidFill>
                <a:schemeClr val="lt1"/>
              </a:solidFill>
            </a:endParaRPr>
          </a:p>
        </p:txBody>
      </p:sp>
      <p:sp>
        <p:nvSpPr>
          <p:cNvPr id="77" name="Google Shape;77;p1"/>
          <p:cNvSpPr/>
          <p:nvPr/>
        </p:nvSpPr>
        <p:spPr>
          <a:xfrm>
            <a:off x="1166250" y="9249200"/>
            <a:ext cx="587375" cy="571614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148851" y="9153926"/>
            <a:ext cx="666875" cy="66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2829600">
            <a:off x="-2379960" y="6425640"/>
            <a:ext cx="6362280" cy="5662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447600">
            <a:off x="10553760" y="-927720"/>
            <a:ext cx="2953440" cy="282492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447600">
            <a:off x="17493480" y="9177840"/>
            <a:ext cx="4067280" cy="3889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5017200">
            <a:off x="-665280" y="-241200"/>
            <a:ext cx="1810080" cy="171504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2"/>
          <p:cNvSpPr/>
          <p:nvPr/>
        </p:nvSpPr>
        <p:spPr>
          <a:xfrm>
            <a:off x="1980000" y="540000"/>
            <a:ext cx="89334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640">
                <a:solidFill>
                  <a:srgbClr val="55308D"/>
                </a:solidFill>
              </a:rPr>
              <a:t>Sobre o projeto</a:t>
            </a:r>
            <a:endParaRPr b="0" i="0" sz="764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"/>
          <p:cNvSpPr/>
          <p:nvPr/>
        </p:nvSpPr>
        <p:spPr>
          <a:xfrm>
            <a:off x="2088000" y="2388600"/>
            <a:ext cx="13859700" cy="61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-228600" lvl="0" marL="2160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B0E6A"/>
              </a:buClr>
              <a:buSzPts val="3600"/>
              <a:buFont typeface="Noto Sans Symbols"/>
              <a:buChar char="●"/>
            </a:pPr>
            <a:r>
              <a:rPr b="0" i="0" lang="pt-BR" sz="3600" u="none" cap="none" strike="noStrike">
                <a:solidFill>
                  <a:srgbClr val="5B0E6A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pt-BR" sz="3600"/>
              <a:t>O projeto consiste em uma solução para automatizar processos gerenciais principalmente em cenários adeptos à modalidade híbrida.</a:t>
            </a:r>
            <a:endParaRPr b="0" i="0" sz="36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/>
              <a:t>Atualmente, existem muitos processos manuais e engessados nos sistemas tradicionais e o sistema traz como proposta reduzir essa carga.</a:t>
            </a:r>
            <a:endParaRPr b="0" i="0" sz="36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3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12310725" y="8537875"/>
            <a:ext cx="5016500" cy="1524305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2571075" y="8844357"/>
            <a:ext cx="4495800" cy="9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2"/>
          <p:cNvSpPr/>
          <p:nvPr/>
        </p:nvSpPr>
        <p:spPr>
          <a:xfrm>
            <a:off x="15084775" y="159700"/>
            <a:ext cx="2921000" cy="1794234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2" name="Google Shape;92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471200" y="250913"/>
            <a:ext cx="2148150" cy="16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10094400">
            <a:off x="-2767320" y="5870880"/>
            <a:ext cx="6175440" cy="59054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9441000">
            <a:off x="-956520" y="335160"/>
            <a:ext cx="2206800" cy="209088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3"/>
          <p:cNvSpPr/>
          <p:nvPr/>
        </p:nvSpPr>
        <p:spPr>
          <a:xfrm>
            <a:off x="1493274" y="797750"/>
            <a:ext cx="120957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640">
                <a:solidFill>
                  <a:srgbClr val="55308D"/>
                </a:solidFill>
              </a:rPr>
              <a:t>Tecnologias e arquitetura</a:t>
            </a:r>
            <a:endParaRPr b="0" i="0" sz="764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3"/>
          <p:cNvSpPr/>
          <p:nvPr/>
        </p:nvSpPr>
        <p:spPr>
          <a:xfrm>
            <a:off x="1980000" y="2880000"/>
            <a:ext cx="14248500" cy="49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11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/>
              <a:t>Esse projeto foi desenvolvido utilizando:</a:t>
            </a:r>
            <a:endParaRPr sz="4000"/>
          </a:p>
          <a:p>
            <a:pPr indent="-482600" lvl="0" marL="457200" marR="0" rtl="0" algn="just">
              <a:lnSpc>
                <a:spcPct val="111975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pt-BR" sz="4000"/>
              <a:t>html, css e js no front-end.</a:t>
            </a:r>
            <a:endParaRPr sz="4000"/>
          </a:p>
          <a:p>
            <a:pPr indent="-482600" lvl="0" marL="457200" marR="0" rtl="0" algn="just">
              <a:lnSpc>
                <a:spcPct val="111975"/>
              </a:lnSpc>
              <a:spcBef>
                <a:spcPts val="0"/>
              </a:spcBef>
              <a:spcAft>
                <a:spcPts val="0"/>
              </a:spcAft>
              <a:buSzPts val="4000"/>
              <a:buChar char="●"/>
            </a:pPr>
            <a:r>
              <a:rPr lang="pt-BR" sz="4000"/>
              <a:t>c# com mysql no back-end e banco de dados.</a:t>
            </a:r>
            <a:endParaRPr sz="4000"/>
          </a:p>
          <a:p>
            <a:pPr indent="0" lvl="0" marL="0" marR="0" rtl="0" algn="just">
              <a:lnSpc>
                <a:spcPct val="111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000"/>
          </a:p>
          <a:p>
            <a:pPr indent="0" lvl="0" marL="0" marR="0" rtl="0" algn="just">
              <a:lnSpc>
                <a:spcPct val="11197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/>
              <a:t>Para o desenvolvimento foi utilizado a arquitetura MVC, onde, para cada view existe uma controller para tratar os dados fornecidos pelo banco.</a:t>
            </a:r>
            <a:endParaRPr sz="4000"/>
          </a:p>
        </p:txBody>
      </p:sp>
      <p:sp>
        <p:nvSpPr>
          <p:cNvPr id="101" name="Google Shape;101;p3"/>
          <p:cNvSpPr/>
          <p:nvPr/>
        </p:nvSpPr>
        <p:spPr>
          <a:xfrm>
            <a:off x="12310725" y="8537875"/>
            <a:ext cx="5016500" cy="1524305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71075" y="8844357"/>
            <a:ext cx="4495800" cy="9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3"/>
          <p:cNvSpPr/>
          <p:nvPr/>
        </p:nvSpPr>
        <p:spPr>
          <a:xfrm>
            <a:off x="15084775" y="159700"/>
            <a:ext cx="2921000" cy="1794234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471200" y="250913"/>
            <a:ext cx="2148150" cy="16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g1360c995c69_0_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10094401">
            <a:off x="-2767319" y="5870882"/>
            <a:ext cx="6175440" cy="5905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g1360c995c69_0_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9441001">
            <a:off x="-956521" y="335160"/>
            <a:ext cx="2206801" cy="209088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g1360c995c69_0_14"/>
          <p:cNvSpPr/>
          <p:nvPr/>
        </p:nvSpPr>
        <p:spPr>
          <a:xfrm>
            <a:off x="1493274" y="797750"/>
            <a:ext cx="120957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8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640">
                <a:solidFill>
                  <a:srgbClr val="55308D"/>
                </a:solidFill>
              </a:rPr>
              <a:t>Ilustração da arquitetura</a:t>
            </a:r>
            <a:endParaRPr b="0" i="0" sz="764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g1360c995c69_0_14"/>
          <p:cNvSpPr/>
          <p:nvPr/>
        </p:nvSpPr>
        <p:spPr>
          <a:xfrm>
            <a:off x="12310725" y="8537875"/>
            <a:ext cx="5016500" cy="1524305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g1360c995c69_0_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71075" y="8844357"/>
            <a:ext cx="4495800" cy="9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1360c995c69_0_14"/>
          <p:cNvSpPr/>
          <p:nvPr/>
        </p:nvSpPr>
        <p:spPr>
          <a:xfrm>
            <a:off x="15084775" y="159700"/>
            <a:ext cx="2921000" cy="1794234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g1360c995c69_0_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471200" y="250913"/>
            <a:ext cx="2148150" cy="161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g1360c995c69_0_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19574" y="2828934"/>
            <a:ext cx="10048875" cy="46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515800">
            <a:off x="-4111560" y="5579280"/>
            <a:ext cx="8226360" cy="22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9"/>
          <p:cNvSpPr/>
          <p:nvPr/>
        </p:nvSpPr>
        <p:spPr>
          <a:xfrm>
            <a:off x="761040" y="555120"/>
            <a:ext cx="13891680" cy="10594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7069" u="none" cap="none" strike="noStrike">
                <a:solidFill>
                  <a:srgbClr val="55308D"/>
                </a:solidFill>
                <a:latin typeface="Arial"/>
                <a:ea typeface="Arial"/>
                <a:cs typeface="Arial"/>
                <a:sym typeface="Arial"/>
              </a:rPr>
              <a:t>O </a:t>
            </a:r>
            <a:r>
              <a:rPr b="1" lang="pt-BR" sz="7069">
                <a:solidFill>
                  <a:srgbClr val="55308D"/>
                </a:solidFill>
              </a:rPr>
              <a:t>projeto</a:t>
            </a:r>
            <a:endParaRPr b="0" i="0" sz="7069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3" name="Google Shape;123;p9"/>
          <p:cNvPicPr preferRelativeResize="0"/>
          <p:nvPr/>
        </p:nvPicPr>
        <p:blipFill rotWithShape="1">
          <a:blip r:embed="rId4">
            <a:alphaModFix/>
          </a:blip>
          <a:srcRect b="1161" l="0" r="379" t="0"/>
          <a:stretch/>
        </p:blipFill>
        <p:spPr>
          <a:xfrm rot="4012201">
            <a:off x="5224375" y="7731302"/>
            <a:ext cx="6574320" cy="72676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5017200">
            <a:off x="16359120" y="2812680"/>
            <a:ext cx="1810080" cy="1715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5017197">
            <a:off x="16199821" y="6512970"/>
            <a:ext cx="1810080" cy="1715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41089" y="2638763"/>
            <a:ext cx="8605816" cy="500947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9"/>
          <p:cNvSpPr/>
          <p:nvPr/>
        </p:nvSpPr>
        <p:spPr>
          <a:xfrm>
            <a:off x="12310725" y="8537875"/>
            <a:ext cx="5016500" cy="1524305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8" name="Google Shape;128;p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2571075" y="8844357"/>
            <a:ext cx="4495800" cy="9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9"/>
          <p:cNvSpPr/>
          <p:nvPr/>
        </p:nvSpPr>
        <p:spPr>
          <a:xfrm>
            <a:off x="15084775" y="159700"/>
            <a:ext cx="2921000" cy="1794234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471200" y="250913"/>
            <a:ext cx="2148150" cy="16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4494600">
            <a:off x="-2020680" y="8241480"/>
            <a:ext cx="4314600" cy="4087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313200">
            <a:off x="15158160" y="-1578600"/>
            <a:ext cx="5213160" cy="498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0"/>
          <p:cNvSpPr/>
          <p:nvPr/>
        </p:nvSpPr>
        <p:spPr>
          <a:xfrm>
            <a:off x="1080000" y="1099800"/>
            <a:ext cx="13761360" cy="10598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8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69">
                <a:solidFill>
                  <a:srgbClr val="55308D"/>
                </a:solidFill>
              </a:rPr>
              <a:t>O que vem a seguir?</a:t>
            </a:r>
            <a:endParaRPr b="0" i="0" sz="7069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0"/>
          <p:cNvSpPr/>
          <p:nvPr/>
        </p:nvSpPr>
        <p:spPr>
          <a:xfrm>
            <a:off x="1407240" y="2802240"/>
            <a:ext cx="14972400" cy="5595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spAutoFit/>
          </a:bodyPr>
          <a:lstStyle/>
          <a:p>
            <a:pPr indent="458640" lvl="0" marL="43200" marR="0" rtl="0" algn="just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b="0" i="0" lang="pt-BR" sz="36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Através da aplicação é possível que o </a:t>
            </a:r>
            <a:r>
              <a:rPr lang="pt-BR" sz="3600"/>
              <a:t>funcionário ou o gestor do setor corrija jornadas e escalas de trabalho.</a:t>
            </a:r>
            <a:endParaRPr sz="3600"/>
          </a:p>
          <a:p>
            <a:pPr indent="458640" lvl="0" marL="43200" marR="0" rtl="0" algn="just">
              <a:lnSpc>
                <a:spcPct val="100000"/>
              </a:lnSpc>
              <a:spcBef>
                <a:spcPts val="145"/>
              </a:spcBef>
              <a:spcAft>
                <a:spcPts val="0"/>
              </a:spcAft>
              <a:buNone/>
            </a:pPr>
            <a:r>
              <a:rPr lang="pt-BR" sz="3600"/>
              <a:t>O próximo passo para o projeto é o cadastro de projetos para cada setor e o vínculo de funcionários para o mesmo. Trazendo o projeto mais próximo a uma solução de ERP centralizando, assim, todos os processos gerenciais nessa única solução</a:t>
            </a:r>
            <a:endParaRPr sz="3600"/>
          </a:p>
          <a:p>
            <a:pPr indent="458640" lvl="0" marL="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pt-BR" sz="1800" u="none" cap="none" strike="noStrike">
                <a:latin typeface="Arial"/>
                <a:ea typeface="Arial"/>
                <a:cs typeface="Arial"/>
                <a:sym typeface="Arial"/>
              </a:rPr>
            </a:br>
            <a:endParaRPr b="0" i="0" sz="3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0"/>
          <p:cNvSpPr/>
          <p:nvPr/>
        </p:nvSpPr>
        <p:spPr>
          <a:xfrm>
            <a:off x="12310725" y="8537875"/>
            <a:ext cx="5016500" cy="1524305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571075" y="8844357"/>
            <a:ext cx="4495800" cy="99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1"/>
          <p:cNvSpPr/>
          <p:nvPr/>
        </p:nvSpPr>
        <p:spPr>
          <a:xfrm>
            <a:off x="1620000" y="1009475"/>
            <a:ext cx="12018600" cy="211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805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069">
                <a:solidFill>
                  <a:srgbClr val="55308D"/>
                </a:solidFill>
              </a:rPr>
              <a:t>Agradecimentos</a:t>
            </a:r>
            <a:endParaRPr b="0" i="0" sz="7069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1"/>
          <p:cNvSpPr/>
          <p:nvPr/>
        </p:nvSpPr>
        <p:spPr>
          <a:xfrm>
            <a:off x="12310725" y="8537875"/>
            <a:ext cx="5016500" cy="1524305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7" name="Google Shape;147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1075" y="8844357"/>
            <a:ext cx="4495800" cy="99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1"/>
          <p:cNvSpPr/>
          <p:nvPr/>
        </p:nvSpPr>
        <p:spPr>
          <a:xfrm>
            <a:off x="2088000" y="2388600"/>
            <a:ext cx="13859700" cy="61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-457200" lvl="0" marL="457200" rtl="0" algn="just">
              <a:spcBef>
                <a:spcPts val="0"/>
              </a:spcBef>
              <a:spcAft>
                <a:spcPts val="0"/>
              </a:spcAft>
              <a:buClr>
                <a:srgbClr val="5B0E6A"/>
              </a:buClr>
              <a:buSzPts val="3600"/>
              <a:buFont typeface="Noto Sans Symbols"/>
              <a:buChar char="●"/>
            </a:pPr>
            <a:r>
              <a:rPr lang="pt-BR" sz="3600">
                <a:solidFill>
                  <a:schemeClr val="dk1"/>
                </a:solidFill>
              </a:rPr>
              <a:t>Prof. João Reis</a:t>
            </a:r>
            <a:endParaRPr sz="3600">
              <a:solidFill>
                <a:schemeClr val="dk1"/>
              </a:solidFill>
            </a:endParaRPr>
          </a:p>
          <a:p>
            <a:pPr indent="-457200" lvl="0" marL="457200" rtl="0" algn="just">
              <a:spcBef>
                <a:spcPts val="0"/>
              </a:spcBef>
              <a:spcAft>
                <a:spcPts val="0"/>
              </a:spcAft>
              <a:buClr>
                <a:srgbClr val="5B0E6A"/>
              </a:buClr>
              <a:buSzPts val="3600"/>
              <a:buFont typeface="Noto Sans Symbols"/>
              <a:buChar char="●"/>
            </a:pPr>
            <a:r>
              <a:rPr lang="pt-BR" sz="3600">
                <a:solidFill>
                  <a:schemeClr val="dk1"/>
                </a:solidFill>
              </a:rPr>
              <a:t>Prof. Clarice</a:t>
            </a:r>
            <a:endParaRPr b="0" i="0" sz="36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D1354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g1360c995dad_1_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-8471999">
            <a:off x="11580481" y="-3416762"/>
            <a:ext cx="9053639" cy="805752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g1360c995dad_1_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5017197">
            <a:off x="122041" y="8401320"/>
            <a:ext cx="1810080" cy="17150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g1360c995dad_1_6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-10567199">
            <a:off x="16126561" y="6825960"/>
            <a:ext cx="3788640" cy="362268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g1360c995dad_1_62"/>
          <p:cNvSpPr/>
          <p:nvPr/>
        </p:nvSpPr>
        <p:spPr>
          <a:xfrm>
            <a:off x="5716652" y="4571100"/>
            <a:ext cx="6854700" cy="114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1802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7640">
                <a:solidFill>
                  <a:srgbClr val="FFFFFF"/>
                </a:solidFill>
              </a:rPr>
              <a:t>Muito obrigado!</a:t>
            </a:r>
            <a:endParaRPr b="0" i="0" sz="764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g1360c995dad_1_62"/>
          <p:cNvSpPr/>
          <p:nvPr/>
        </p:nvSpPr>
        <p:spPr>
          <a:xfrm>
            <a:off x="15265300" y="350900"/>
            <a:ext cx="2365375" cy="1476670"/>
          </a:xfrm>
          <a:custGeom>
            <a:rect b="b" l="l" r="r" t="t"/>
            <a:pathLst>
              <a:path extrusionOk="0" h="6351270" w="6350000">
                <a:moveTo>
                  <a:pt x="0" y="5955030"/>
                </a:moveTo>
                <a:lnTo>
                  <a:pt x="0" y="394970"/>
                </a:lnTo>
                <a:cubicBezTo>
                  <a:pt x="0" y="176530"/>
                  <a:pt x="176530" y="0"/>
                  <a:pt x="394970" y="0"/>
                </a:cubicBezTo>
                <a:lnTo>
                  <a:pt x="5956300" y="0"/>
                </a:lnTo>
                <a:cubicBezTo>
                  <a:pt x="6173470" y="0"/>
                  <a:pt x="6350000" y="176530"/>
                  <a:pt x="6350000" y="394970"/>
                </a:cubicBezTo>
                <a:cubicBezTo>
                  <a:pt x="6350000" y="394970"/>
                  <a:pt x="6350000" y="394970"/>
                  <a:pt x="6350000" y="394970"/>
                </a:cubicBezTo>
                <a:lnTo>
                  <a:pt x="6350000" y="5956300"/>
                </a:lnTo>
                <a:cubicBezTo>
                  <a:pt x="6350000" y="6174740"/>
                  <a:pt x="6173470" y="6351270"/>
                  <a:pt x="5955030" y="6351270"/>
                </a:cubicBezTo>
                <a:lnTo>
                  <a:pt x="5955030" y="6351270"/>
                </a:lnTo>
                <a:lnTo>
                  <a:pt x="394970" y="6351270"/>
                </a:lnTo>
                <a:cubicBezTo>
                  <a:pt x="176530" y="6350000"/>
                  <a:pt x="0" y="6173470"/>
                  <a:pt x="0" y="5955030"/>
                </a:cubicBezTo>
                <a:cubicBezTo>
                  <a:pt x="0" y="5955030"/>
                  <a:pt x="0" y="5955030"/>
                  <a:pt x="0" y="5955030"/>
                </a:cubicBez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8" name="Google Shape;158;g1360c995dad_1_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577401" y="425756"/>
            <a:ext cx="1734984" cy="1322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>Jataiza Barboza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i4>1</vt:i4>
  </property>
  <property fmtid="{D5CDD505-2E9C-101B-9397-08002B2CF9AE}" pid="3" name="Notes">
    <vt:i4>1</vt:i4>
  </property>
  <property fmtid="{D5CDD505-2E9C-101B-9397-08002B2CF9AE}" pid="4" name="PresentationFormat">
    <vt:lpwstr>Personalizar</vt:lpwstr>
  </property>
  <property fmtid="{D5CDD505-2E9C-101B-9397-08002B2CF9AE}" pid="5" name="Slides">
    <vt:i4>18</vt:i4>
  </property>
</Properties>
</file>